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75" r:id="rId3"/>
    <p:sldId id="268" r:id="rId4"/>
    <p:sldId id="278" r:id="rId5"/>
    <p:sldId id="576" r:id="rId6"/>
    <p:sldId id="495" r:id="rId7"/>
    <p:sldId id="496" r:id="rId8"/>
    <p:sldId id="575" r:id="rId9"/>
    <p:sldId id="577" r:id="rId10"/>
    <p:sldId id="562" r:id="rId11"/>
    <p:sldId id="563" r:id="rId12"/>
    <p:sldId id="578" r:id="rId13"/>
    <p:sldId id="590" r:id="rId14"/>
    <p:sldId id="567" r:id="rId15"/>
    <p:sldId id="570" r:id="rId16"/>
    <p:sldId id="582" r:id="rId17"/>
    <p:sldId id="581" r:id="rId18"/>
    <p:sldId id="571" r:id="rId19"/>
    <p:sldId id="572" r:id="rId20"/>
    <p:sldId id="591" r:id="rId21"/>
    <p:sldId id="583" r:id="rId22"/>
    <p:sldId id="536" r:id="rId23"/>
    <p:sldId id="539" r:id="rId24"/>
    <p:sldId id="540" r:id="rId25"/>
    <p:sldId id="541" r:id="rId26"/>
    <p:sldId id="262" r:id="rId27"/>
    <p:sldId id="264" r:id="rId28"/>
    <p:sldId id="265" r:id="rId29"/>
    <p:sldId id="263" r:id="rId30"/>
    <p:sldId id="266" r:id="rId31"/>
    <p:sldId id="270" r:id="rId32"/>
    <p:sldId id="533" r:id="rId33"/>
    <p:sldId id="537" r:id="rId34"/>
    <p:sldId id="538" r:id="rId35"/>
    <p:sldId id="542" r:id="rId36"/>
    <p:sldId id="543" r:id="rId37"/>
    <p:sldId id="545" r:id="rId38"/>
    <p:sldId id="546" r:id="rId39"/>
    <p:sldId id="547" r:id="rId40"/>
    <p:sldId id="552" r:id="rId41"/>
    <p:sldId id="551" r:id="rId42"/>
    <p:sldId id="553" r:id="rId43"/>
    <p:sldId id="554" r:id="rId44"/>
    <p:sldId id="555" r:id="rId45"/>
    <p:sldId id="556" r:id="rId46"/>
    <p:sldId id="557" r:id="rId47"/>
    <p:sldId id="558" r:id="rId48"/>
    <p:sldId id="585" r:id="rId49"/>
    <p:sldId id="587" r:id="rId50"/>
    <p:sldId id="588" r:id="rId51"/>
    <p:sldId id="586" r:id="rId52"/>
    <p:sldId id="269" r:id="rId53"/>
    <p:sldId id="589" r:id="rId54"/>
    <p:sldId id="271" r:id="rId55"/>
    <p:sldId id="272" r:id="rId56"/>
    <p:sldId id="273" r:id="rId57"/>
    <p:sldId id="512" r:id="rId58"/>
    <p:sldId id="5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68"/>
    <p:restoredTop sz="95470"/>
  </p:normalViewPr>
  <p:slideViewPr>
    <p:cSldViewPr snapToGrid="0" snapToObjects="1">
      <p:cViewPr varScale="1">
        <p:scale>
          <a:sx n="81" d="100"/>
          <a:sy n="81" d="100"/>
        </p:scale>
        <p:origin x="20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3FD90-4B0A-604D-920F-50A4AF86A280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9987B-2EE8-2B42-A545-999D726A5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5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9547f5be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9547f5be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9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9547f5be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9547f5be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87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9547f5be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9547f5bee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4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9547f5bee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9547f5bee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185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9547f5bee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9547f5bee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1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9547f5bee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9547f5bee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76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9547f5bee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9547f5bee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24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9547f5be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9547f5be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191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9547f5bee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9547f5bee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02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F5FD-D3EC-2C47-AAF3-EFFDB9AA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E2582-3041-994C-9AF2-497C50F2D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0A069-7534-CE40-A8CA-A69358E8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82E07-6F1F-A042-AF6B-64C6615D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3980C-5E2D-C543-8D18-B3719320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4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5E62-A2A4-8C4B-BFB3-26AE2C6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20D31-6FD0-444D-92F9-F8B7AFD0D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D613D-4582-6542-8A6D-A857EB77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B04F-7D3D-0445-92E6-E891C8D1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F7D6-E047-D447-8C3D-3005ABDA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3A67D-520A-D847-A29E-50D090326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7CD28-74BD-0B4B-B57E-7E05EC3F2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295F9-B92C-7940-AE04-2E899A9C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CA3AD-954A-4246-8FE8-643E1D75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0FE67-589E-4449-A773-E5EDF1DC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9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52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8D9A-D874-5F45-9BFE-057C8B27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08E57-6F84-6E49-B1B8-FEF89C8C5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6751E-9D36-5F4B-873E-D0F5EC4F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EE29-F9EA-5848-9858-88EC611B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C9481-13E8-444A-B800-4472E0BD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1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13FC-F725-8543-8FD9-8243D537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A8BD9-5366-6441-BADE-29991EE0D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81B4-EBFB-B249-B90F-A29E0F52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08A12-A7FE-D144-A01F-E8091298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6B90-2232-F04C-A8EE-C5DA377B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6E63-580D-1E41-8A0D-18C058C0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8F862-3D0A-7F4C-B9B8-24C26B5CE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53DDB-0F65-2A4D-96DB-86A9AB82F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B81E-AA2E-F14D-832A-C4C34F07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E54B3-C641-6549-9128-AB5BED6D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0E0CF-FA90-7A45-A758-575CD7FF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98E8-93BE-1D4B-A209-697A66D7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90760-1A58-9541-8ADD-E7AE0B92B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4D64F-BA4B-A14F-80C3-C01582E8C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7228F-6BC2-4E4B-8C64-7C61A4258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83395-2BE2-7348-AE08-4A086A5B8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84ABFE-A9ED-8743-91E3-4C039542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433912-596F-DD49-98F4-7038A734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4B1EF-854D-5E4F-9A30-EC3A17BB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42ED-80BC-D24D-9487-BECE1FB5E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E04D3-1FD4-FF46-BC46-BF010A70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930B8-79FD-3049-9697-D126F451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4F359-7E80-2745-A0E3-7E5D20BD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A3C5E-375F-A140-B1EC-8C45EB69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03981-715E-F644-8B14-9FC92190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DFDD0-E4D6-B949-9C4E-B839EDBE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7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BEE94-933C-4545-9981-30F0AFAA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6879-00E1-7148-922D-4D87D54F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E2268-DCAC-DD4A-AB4F-65D44C421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7CC03-79AA-2B45-96C0-63A1FAB9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9B8CB-AB3C-064C-B806-E4D5E205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BF88D-7CC1-B944-BC60-33A71D4A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3E0D-F233-8B43-A35E-A389EC72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61C879-F433-A945-B189-17418A53F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6ACA4-D671-304E-ABEB-444ED5E0F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80CEC-4346-7E49-8B9E-51843D51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69576-C1D2-444C-A7C5-B76793926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104BF-3C74-E34B-A80D-42F8ECB0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88FC2-E0C9-A347-8DE3-3C02E9F7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CE886-7240-A942-B0DE-B7A6A338F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7291-27F5-8745-A142-C38E33FA8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4281-A5B8-2049-B36A-A49541FEEFD7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CB79-2C67-294D-8E09-48A47B805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864F3-CB7C-BF47-B553-85FFAE371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97FF1-C89B-8943-BFA1-9EA71E2AF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8915-85F2-FD4B-B0F3-EFD5EA886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1401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Designing conversing robots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70769-5371-3547-A73D-8F584723C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Guest Lecture Social Robotics</a:t>
            </a:r>
          </a:p>
          <a:p>
            <a:r>
              <a:rPr lang="en-US" dirty="0"/>
              <a:t>Florian Kunneman</a:t>
            </a:r>
          </a:p>
          <a:p>
            <a:r>
              <a:rPr lang="en-US" dirty="0"/>
              <a:t>November 23rd</a:t>
            </a:r>
            <a:r>
              <a:rPr lang="en-US" baseline="30000" dirty="0"/>
              <a:t> </a:t>
            </a:r>
            <a:r>
              <a:rPr lang="en-US" dirty="0"/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85E9-47A0-5F4C-877A-FF8E8FAA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899" y="238733"/>
            <a:ext cx="2442821" cy="11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C0CB-3091-DE4C-9575-CDDDDFA3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Google’s Meena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35F0-B3B4-2F47-B3EA-F74C090F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Transformer model</a:t>
            </a:r>
          </a:p>
          <a:p>
            <a:r>
              <a:rPr lang="en-US" dirty="0"/>
              <a:t>Trained on 341 gigabytes of public social-media chatter</a:t>
            </a:r>
          </a:p>
          <a:p>
            <a:r>
              <a:rPr lang="en-US" dirty="0"/>
              <a:t>More specific to what just has been said:</a:t>
            </a:r>
          </a:p>
          <a:p>
            <a:pPr lvl="1"/>
            <a:r>
              <a:rPr lang="en-US" dirty="0"/>
              <a:t>U: ”I like tennis” – A: “That’s nice”</a:t>
            </a:r>
          </a:p>
          <a:p>
            <a:pPr lvl="1"/>
            <a:r>
              <a:rPr lang="en-US" dirty="0"/>
              <a:t>U: “I like tennis” – A: ”Me too, I can’t get enough of Roger Federer”</a:t>
            </a:r>
          </a:p>
        </p:txBody>
      </p:sp>
    </p:spTree>
    <p:extLst>
      <p:ext uri="{BB962C8B-B14F-4D97-AF65-F5344CB8AC3E}">
        <p14:creationId xmlns:p14="http://schemas.microsoft.com/office/powerpoint/2010/main" val="275353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8A46-44C4-DD47-873A-AA9508F0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Facebook’s </a:t>
            </a:r>
            <a:r>
              <a:rPr lang="en-US" dirty="0" err="1"/>
              <a:t>Blenderbot</a:t>
            </a:r>
            <a:r>
              <a:rPr lang="en-US" dirty="0"/>
              <a:t> 2.0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0F2E6-10C9-6A43-9D0F-D99BE3B87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Transformer model</a:t>
            </a:r>
          </a:p>
          <a:p>
            <a:r>
              <a:rPr lang="en-US" dirty="0"/>
              <a:t>Uses Wikipedia for up-to-date world knowledge</a:t>
            </a:r>
          </a:p>
          <a:p>
            <a:r>
              <a:rPr lang="en-US" dirty="0"/>
              <a:t>Stores facts about conversation in memory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9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41B-1A2F-414F-B9BB-2BB9FB84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Sequence-to-sequence conversational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91AF5-45B4-2A49-813E-028EBD8CF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conception of what is said, but:</a:t>
            </a:r>
          </a:p>
          <a:p>
            <a:pPr lvl="1"/>
            <a:r>
              <a:rPr lang="en-US" dirty="0" err="1"/>
              <a:t>Hallucinative</a:t>
            </a:r>
            <a:endParaRPr lang="en-US" dirty="0"/>
          </a:p>
          <a:p>
            <a:pPr lvl="1"/>
            <a:r>
              <a:rPr lang="en-US" dirty="0"/>
              <a:t>Repetitive</a:t>
            </a:r>
          </a:p>
          <a:p>
            <a:pPr lvl="1"/>
            <a:r>
              <a:rPr lang="en-US" dirty="0"/>
              <a:t>Inconsistent</a:t>
            </a:r>
          </a:p>
          <a:p>
            <a:pPr lvl="1"/>
            <a:r>
              <a:rPr lang="en-US" dirty="0"/>
              <a:t>Forgetful</a:t>
            </a:r>
          </a:p>
          <a:p>
            <a:r>
              <a:rPr lang="en-US" dirty="0">
                <a:sym typeface="Wingdings" pitchFamily="2" charset="2"/>
              </a:rPr>
              <a:t> still mimicking, little memory or conceptualization of what was said earlier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8387-D79C-114F-8E35-45417BFC9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28" y="2212087"/>
            <a:ext cx="4493986" cy="15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788F-C460-E346-AA62-29E46928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Gartner’s hype cycle / Moore’s habitability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01AB8-5EF6-144E-B736-D4D68D1FD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6BA2F-787B-EB42-A0CE-F5D5A70C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0424"/>
            <a:ext cx="4476981" cy="2981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4681-95FF-E448-BAF5-FA4CA927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35" y="1983649"/>
            <a:ext cx="5380383" cy="40352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42D72A-0C9F-0B4F-8D9E-B51B03BE3272}"/>
              </a:ext>
            </a:extLst>
          </p:cNvPr>
          <p:cNvSpPr/>
          <p:nvPr/>
        </p:nvSpPr>
        <p:spPr>
          <a:xfrm>
            <a:off x="5271052" y="6500291"/>
            <a:ext cx="12165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Moore, R. K. (2019). Talking with Robots: Opportunities and Challenges. 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arXiv:1912.00369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5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D988-0E79-1048-B69C-B4294CA8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Emora</a:t>
            </a:r>
            <a:r>
              <a:rPr lang="en-US" dirty="0"/>
              <a:t>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3360-6F71-AC4B-B4B5-22B80F34C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Winner Alexa-prize</a:t>
            </a:r>
          </a:p>
          <a:p>
            <a:r>
              <a:rPr lang="en-US" dirty="0"/>
              <a:t>‘A chatbot who cares for you’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BD10FA4-0719-0E4D-A410-C116ABAF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190" y="1317497"/>
            <a:ext cx="2362610" cy="1366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2310D-FACF-E643-A417-69D237D9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697" y="5251222"/>
            <a:ext cx="2983650" cy="1433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E79334-ED40-1B4B-9311-3BF386B47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007" y="5130444"/>
            <a:ext cx="2057286" cy="1675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81AD8-1B1A-8A44-86C6-CF7D4A53E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657" y="3191760"/>
            <a:ext cx="3119400" cy="1742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5B1E27-B99E-C449-8DB4-3FA79A180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99" y="3145329"/>
            <a:ext cx="2983650" cy="1711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FAF127-70C8-4A44-A719-983D728FA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1850" y="3076107"/>
            <a:ext cx="3190800" cy="1850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F04D0-20CE-A943-B455-4ACD60749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650" y="4159950"/>
            <a:ext cx="127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8799-5617-254C-98A4-81A5AB7F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9BB06-2CC9-F34B-9618-C330774D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791" y="365125"/>
            <a:ext cx="7876545" cy="21382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F3471-2E13-3E4C-AF68-D5D1B10A9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0" y="1525212"/>
            <a:ext cx="3484362" cy="4229208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D69B839-663B-9545-ABFB-DD7D1736B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61476" y="5071352"/>
            <a:ext cx="2362610" cy="13661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7C2320-862B-9A4B-BB08-EA7DBBF83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086" y="2632704"/>
            <a:ext cx="2515064" cy="2515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D77B8-332B-1549-82A5-944C9D273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346" y="3341614"/>
            <a:ext cx="2520696" cy="10972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EE9C2E-66E7-7C49-A9B1-A83050A86A93}"/>
              </a:ext>
            </a:extLst>
          </p:cNvPr>
          <p:cNvSpPr txBox="1"/>
          <p:nvPr/>
        </p:nvSpPr>
        <p:spPr>
          <a:xfrm>
            <a:off x="8466007" y="5147768"/>
            <a:ext cx="345732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Structured conversations</a:t>
            </a:r>
          </a:p>
          <a:p>
            <a:r>
              <a:rPr lang="en-US" dirty="0"/>
              <a:t>Maintainable length (5-15 turns)</a:t>
            </a:r>
          </a:p>
          <a:p>
            <a:r>
              <a:rPr lang="en-US" dirty="0"/>
              <a:t>Closed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36956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D263-8DBB-5C42-B0EA-1E8EBC6F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C74128-191F-0640-B210-0AF45F7C3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451" y="477271"/>
            <a:ext cx="10097349" cy="575594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DB2FF-422D-434F-8ABA-BD9A3C7D79B9}"/>
              </a:ext>
            </a:extLst>
          </p:cNvPr>
          <p:cNvSpPr/>
          <p:nvPr/>
        </p:nvSpPr>
        <p:spPr>
          <a:xfrm>
            <a:off x="962186" y="6581001"/>
            <a:ext cx="11520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From: Harms, J. G., </a:t>
            </a:r>
            <a:r>
              <a:rPr lang="en-US" sz="1200" dirty="0" err="1"/>
              <a:t>Kucherbaev</a:t>
            </a:r>
            <a:r>
              <a:rPr lang="en-US" sz="1200" dirty="0"/>
              <a:t>, P., </a:t>
            </a:r>
            <a:r>
              <a:rPr lang="en-US" sz="1200" dirty="0" err="1"/>
              <a:t>Bozzon</a:t>
            </a:r>
            <a:r>
              <a:rPr lang="en-US" sz="1200" dirty="0"/>
              <a:t>, A., &amp; </a:t>
            </a:r>
            <a:r>
              <a:rPr lang="en-US" sz="1200" dirty="0" err="1"/>
              <a:t>Houben</a:t>
            </a:r>
            <a:r>
              <a:rPr lang="en-US" sz="1200" dirty="0"/>
              <a:t>, G. J. (2018). Approaches for dialog management in conversational agents. </a:t>
            </a:r>
            <a:r>
              <a:rPr lang="en-US" sz="1200" i="1" dirty="0"/>
              <a:t>IEEE Internet Computing</a:t>
            </a:r>
            <a:r>
              <a:rPr lang="en-US" sz="1200" dirty="0"/>
              <a:t>, </a:t>
            </a:r>
            <a:r>
              <a:rPr lang="en-US" sz="1200" i="1" dirty="0"/>
              <a:t>23</a:t>
            </a:r>
            <a:r>
              <a:rPr lang="en-US" sz="1200" dirty="0"/>
              <a:t>(2), 13-22.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176880E8-5D1E-6C4E-BA5D-3904B603387C}"/>
              </a:ext>
            </a:extLst>
          </p:cNvPr>
          <p:cNvSpPr/>
          <p:nvPr/>
        </p:nvSpPr>
        <p:spPr>
          <a:xfrm>
            <a:off x="6957391" y="1185572"/>
            <a:ext cx="1590261" cy="6172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4570E30B-502C-E444-A718-39BB7E194EA6}"/>
              </a:ext>
            </a:extLst>
          </p:cNvPr>
          <p:cNvSpPr/>
          <p:nvPr/>
        </p:nvSpPr>
        <p:spPr>
          <a:xfrm>
            <a:off x="3212400" y="1185572"/>
            <a:ext cx="1590261" cy="6172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3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672A-1DF7-FF49-93F2-3B11609C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67066-E4A4-2346-A8FE-1002E7B9F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4" y="-430727"/>
            <a:ext cx="5940585" cy="5633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1574B-CB59-504F-9C34-8A737899B92E}"/>
              </a:ext>
            </a:extLst>
          </p:cNvPr>
          <p:cNvSpPr txBox="1"/>
          <p:nvPr/>
        </p:nvSpPr>
        <p:spPr>
          <a:xfrm>
            <a:off x="2369831" y="5013734"/>
            <a:ext cx="12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obi4wan.ai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D907BC5-DFF1-B349-B649-0034C0731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6748" y="365125"/>
            <a:ext cx="3054013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3FDB2-DEFA-A044-B99D-4857F78654DE}"/>
              </a:ext>
            </a:extLst>
          </p:cNvPr>
          <p:cNvSpPr txBox="1"/>
          <p:nvPr/>
        </p:nvSpPr>
        <p:spPr>
          <a:xfrm>
            <a:off x="5622533" y="5019559"/>
            <a:ext cx="638092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Handcrafted Conversational Agents in </a:t>
            </a:r>
            <a:r>
              <a:rPr lang="en-US" b="1" dirty="0" err="1"/>
              <a:t>webcare</a:t>
            </a:r>
            <a:r>
              <a:rPr lang="en-US" b="1" dirty="0"/>
              <a:t>:</a:t>
            </a:r>
          </a:p>
          <a:p>
            <a:r>
              <a:rPr lang="en-US" dirty="0"/>
              <a:t>Focus on transactional conversations</a:t>
            </a:r>
          </a:p>
          <a:p>
            <a:r>
              <a:rPr lang="en-US" dirty="0"/>
              <a:t>Handling most common requests</a:t>
            </a:r>
          </a:p>
          <a:p>
            <a:r>
              <a:rPr lang="en-US" dirty="0"/>
              <a:t>In case of difficult request: handover to human service employee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65D81-B4D5-EF4B-BC5E-75097B64E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64" y="5646986"/>
            <a:ext cx="4472118" cy="70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A8E7B-1DB2-5A40-832D-2B34AB479C15}"/>
              </a:ext>
            </a:extLst>
          </p:cNvPr>
          <p:cNvSpPr txBox="1"/>
          <p:nvPr/>
        </p:nvSpPr>
        <p:spPr>
          <a:xfrm>
            <a:off x="581021" y="6425300"/>
            <a:ext cx="397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www.conversationalagentsresearch.com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AA71-6A63-FF43-B718-1026EF56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Embodied conversational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5BB9-7C6B-2741-8C3A-3A29F4CC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Modalities:</a:t>
            </a:r>
          </a:p>
          <a:p>
            <a:pPr lvl="1"/>
            <a:r>
              <a:rPr lang="en-US" dirty="0"/>
              <a:t>Speech</a:t>
            </a:r>
          </a:p>
          <a:p>
            <a:pPr lvl="1"/>
            <a:r>
              <a:rPr lang="en-US" dirty="0"/>
              <a:t>Gaze</a:t>
            </a:r>
          </a:p>
          <a:p>
            <a:pPr lvl="1"/>
            <a:r>
              <a:rPr lang="en-US" dirty="0"/>
              <a:t>Gesture</a:t>
            </a:r>
          </a:p>
          <a:p>
            <a:pPr lvl="1"/>
            <a:r>
              <a:rPr lang="en-US" dirty="0"/>
              <a:t>Body language</a:t>
            </a:r>
          </a:p>
          <a:p>
            <a:r>
              <a:rPr lang="en-US" dirty="0"/>
              <a:t>Situational context: joint attention in space</a:t>
            </a:r>
          </a:p>
          <a:p>
            <a:r>
              <a:rPr lang="en-US" dirty="0"/>
              <a:t>Relationship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21E7-31A4-634D-A6F2-23E7A9A5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Dialogue management in human-robot interaction (Merle Reimann)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E91BEA-DFC6-904B-B64E-8393B56A0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8539" y="2618098"/>
            <a:ext cx="9234922" cy="2331589"/>
          </a:xfrm>
        </p:spPr>
      </p:pic>
    </p:spTree>
    <p:extLst>
      <p:ext uri="{BB962C8B-B14F-4D97-AF65-F5344CB8AC3E}">
        <p14:creationId xmlns:p14="http://schemas.microsoft.com/office/powerpoint/2010/main" val="411929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00D3-5DC1-5146-9F98-D68AA2AB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3FABD-3C94-DC46-9673-E61048A6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conversational agents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Designing and implementing your own conversational agent</a:t>
            </a:r>
          </a:p>
        </p:txBody>
      </p:sp>
    </p:spTree>
    <p:extLst>
      <p:ext uri="{BB962C8B-B14F-4D97-AF65-F5344CB8AC3E}">
        <p14:creationId xmlns:p14="http://schemas.microsoft.com/office/powerpoint/2010/main" val="424095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75E7-D4B8-D847-9DDA-205C4FF7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Amigo’s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94C6A-F385-F940-90CD-737E98F73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>
                <a:extLst>
                  <a:ext uri="{FF2B5EF4-FFF2-40B4-BE49-F238E27FC236}">
                    <a16:creationId xmlns:a16="http://schemas.microsoft.com/office/drawing/2014/main" id="{5FE1FAC4-9F18-5341-836D-57E9FD366C6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60500" y="1391444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Add-in 2">
                <a:extLst>
                  <a:ext uri="{FF2B5EF4-FFF2-40B4-BE49-F238E27FC236}">
                    <a16:creationId xmlns:a16="http://schemas.microsoft.com/office/drawing/2014/main" id="{5FE1FAC4-9F18-5341-836D-57E9FD366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0500" y="1391444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096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1BED-2BFC-5A42-BE08-3680D5E7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agents that work: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20CEB-E5C6-354F-AD7B-755C57A18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what they are saying</a:t>
            </a:r>
          </a:p>
          <a:p>
            <a:pPr lvl="1"/>
            <a:r>
              <a:rPr lang="en-US" dirty="0">
                <a:sym typeface="Wingdings" pitchFamily="2" charset="2"/>
              </a:rPr>
              <a:t> know the context of/in the conversation</a:t>
            </a:r>
          </a:p>
          <a:p>
            <a:r>
              <a:rPr lang="en-US" dirty="0">
                <a:sym typeface="Wingdings" pitchFamily="2" charset="2"/>
              </a:rPr>
              <a:t>Try to engage the user</a:t>
            </a:r>
            <a:endParaRPr lang="en-US" dirty="0"/>
          </a:p>
          <a:p>
            <a:r>
              <a:rPr lang="en-US" dirty="0"/>
              <a:t>Try not to loose track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Best practices? Stay tuned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78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448D-91B4-5D40-852D-A6E1569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1856"/>
            <a:ext cx="10515600" cy="1325563"/>
          </a:xfrm>
        </p:spPr>
        <p:txBody>
          <a:bodyPr/>
          <a:lstStyle/>
          <a:p>
            <a:r>
              <a:rPr lang="en-US" dirty="0"/>
              <a:t>Designing and implementing your own conversational agent for Social Robotics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E71AC-5096-3040-B0DF-3BD273DB9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9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F472-93A2-6543-8ED6-B0D279C7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1) Think of a robot persona (and a user persona)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F0A2ACE-FAD8-574D-A4E3-7F7D59E3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4" y="3324657"/>
            <a:ext cx="10598384" cy="2934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28554-052E-224A-9581-87E2466C81CC}"/>
              </a:ext>
            </a:extLst>
          </p:cNvPr>
          <p:cNvSpPr txBox="1"/>
          <p:nvPr/>
        </p:nvSpPr>
        <p:spPr>
          <a:xfrm>
            <a:off x="3334093" y="6402967"/>
            <a:ext cx="629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cloud.google.com</a:t>
            </a:r>
            <a:r>
              <a:rPr lang="en-US" dirty="0"/>
              <a:t>/</a:t>
            </a:r>
            <a:r>
              <a:rPr lang="en-US" dirty="0" err="1"/>
              <a:t>dialogflow</a:t>
            </a:r>
            <a:r>
              <a:rPr lang="en-US" dirty="0"/>
              <a:t>/docs/agents-design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E6EBF-C40E-1144-9E4A-7715CCA1F16C}"/>
              </a:ext>
            </a:extLst>
          </p:cNvPr>
          <p:cNvSpPr txBox="1"/>
          <p:nvPr/>
        </p:nvSpPr>
        <p:spPr>
          <a:xfrm>
            <a:off x="1732880" y="1485834"/>
            <a:ext cx="9752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Study the targeted conversation setting well: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is the user like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What does he/she expect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kind of bot persona will fit this? </a:t>
            </a:r>
          </a:p>
        </p:txBody>
      </p:sp>
    </p:spTree>
    <p:extLst>
      <p:ext uri="{BB962C8B-B14F-4D97-AF65-F5344CB8AC3E}">
        <p14:creationId xmlns:p14="http://schemas.microsoft.com/office/powerpoint/2010/main" val="827953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8521F-DCEE-E24F-BFBB-676CEE58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ACFFE-B932-0246-B116-F84DA2476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Initial introduction / capability description</a:t>
            </a:r>
          </a:p>
          <a:p>
            <a:r>
              <a:rPr lang="en-US" dirty="0"/>
              <a:t>Language style</a:t>
            </a:r>
          </a:p>
          <a:p>
            <a:r>
              <a:rPr lang="en-US" dirty="0"/>
              <a:t>Emotional style</a:t>
            </a:r>
          </a:p>
          <a:p>
            <a:r>
              <a:rPr lang="en-US" dirty="0"/>
              <a:t>…</a:t>
            </a:r>
          </a:p>
          <a:p>
            <a:r>
              <a:rPr lang="en-US" dirty="0">
                <a:sym typeface="Wingdings" pitchFamily="2" charset="2"/>
              </a:rPr>
              <a:t> be consistent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2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294D-89B6-DD46-B60B-213EF300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Happy conversation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F1F4-3E41-8343-A2EB-11F4225B3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Write sample dialog as you would envision it</a:t>
            </a:r>
          </a:p>
          <a:p>
            <a:r>
              <a:rPr lang="en-US" dirty="0"/>
              <a:t>Draw from theory on human-human conversation</a:t>
            </a:r>
          </a:p>
          <a:p>
            <a:r>
              <a:rPr lang="en-US" dirty="0"/>
              <a:t>Sketch conversation patterns / flow chart</a:t>
            </a:r>
          </a:p>
        </p:txBody>
      </p:sp>
    </p:spTree>
    <p:extLst>
      <p:ext uri="{BB962C8B-B14F-4D97-AF65-F5344CB8AC3E}">
        <p14:creationId xmlns:p14="http://schemas.microsoft.com/office/powerpoint/2010/main" val="162625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905E-AA2F-0C4F-8CFD-52BAF669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719F9-CB62-B24B-A625-01581D077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Maxim’s of Grice (1975)</a:t>
            </a:r>
          </a:p>
          <a:p>
            <a:pPr lvl="1"/>
            <a:r>
              <a:rPr lang="en-US" dirty="0"/>
              <a:t>Maxim of quality	</a:t>
            </a:r>
          </a:p>
          <a:p>
            <a:pPr lvl="1"/>
            <a:r>
              <a:rPr lang="en-US" dirty="0"/>
              <a:t>Maxim of quantity</a:t>
            </a:r>
          </a:p>
          <a:p>
            <a:pPr lvl="1"/>
            <a:r>
              <a:rPr lang="en-US" dirty="0"/>
              <a:t>Maxim relevance</a:t>
            </a:r>
          </a:p>
          <a:p>
            <a:pPr lvl="1"/>
            <a:r>
              <a:rPr lang="en-US" dirty="0"/>
              <a:t>Maxim of manner</a:t>
            </a:r>
          </a:p>
        </p:txBody>
      </p:sp>
      <p:pic>
        <p:nvPicPr>
          <p:cNvPr id="1026" name="Picture 2" descr="gray vehicle on road">
            <a:extLst>
              <a:ext uri="{FF2B5EF4-FFF2-40B4-BE49-F238E27FC236}">
                <a16:creationId xmlns:a16="http://schemas.microsoft.com/office/drawing/2014/main" id="{22C2DD21-A482-A746-BF2E-CB34FB14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87" y="1418983"/>
            <a:ext cx="3408785" cy="475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37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3F1C-564F-2B4D-B4D8-4249BA6C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5C9AB-CDE8-0C4E-96FE-FBE647BFC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to make your contributions one that is true</a:t>
            </a:r>
          </a:p>
          <a:p>
            <a:endParaRPr lang="en-US" dirty="0"/>
          </a:p>
          <a:p>
            <a:r>
              <a:rPr lang="en-US" i="1" dirty="0"/>
              <a:t>A] Why did you come late last night?</a:t>
            </a:r>
          </a:p>
          <a:p>
            <a:r>
              <a:rPr lang="en-US" i="1" dirty="0"/>
              <a:t>B] The car was broken down. </a:t>
            </a:r>
          </a:p>
        </p:txBody>
      </p:sp>
      <p:pic>
        <p:nvPicPr>
          <p:cNvPr id="2050" name="Picture 2" descr="Long, Nose, Lying, Emoticon, Face, Eyes">
            <a:extLst>
              <a:ext uri="{FF2B5EF4-FFF2-40B4-BE49-F238E27FC236}">
                <a16:creationId xmlns:a16="http://schemas.microsoft.com/office/drawing/2014/main" id="{D2EB6680-4207-204E-A23B-E1E4D2ED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29" y="1993900"/>
            <a:ext cx="4318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1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CB8E-4CFD-9445-84CC-5FEB91EB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Maxime of quantity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49EB4-FAA7-C849-B4FE-51EB0D785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your contribution as informative as is required (for the current purposes of the exchange).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not make your contribution more informative than is required.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i="1" dirty="0"/>
              <a:t>A] Are you going to work tomorrow?</a:t>
            </a:r>
          </a:p>
          <a:p>
            <a:r>
              <a:rPr lang="en-US" i="1" dirty="0"/>
              <a:t>B] I am on jury duty, but I’ll have to go to the doctor in the evening. I have asked the manager for permission. </a:t>
            </a:r>
          </a:p>
          <a:p>
            <a:endParaRPr lang="en-US" i="1" dirty="0"/>
          </a:p>
          <a:p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067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8F91-1C11-034B-9308-EDE8A9C1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 of relation (relevance)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03C17-86E1-2840-85A4-758E9AB90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relevant</a:t>
            </a:r>
          </a:p>
          <a:p>
            <a:endParaRPr lang="en-US" i="1" dirty="0"/>
          </a:p>
          <a:p>
            <a:r>
              <a:rPr lang="en-US" i="1" dirty="0"/>
              <a:t>A] Did Anderlecht win?</a:t>
            </a:r>
          </a:p>
          <a:p>
            <a:r>
              <a:rPr lang="en-US" i="1" dirty="0"/>
              <a:t>B] We ate mussels after the game. </a:t>
            </a:r>
          </a:p>
          <a:p>
            <a:endParaRPr lang="en-US" i="1" dirty="0"/>
          </a:p>
          <a:p>
            <a:r>
              <a:rPr lang="en-US" i="1" dirty="0"/>
              <a:t>A] Did you ever smoke pod?</a:t>
            </a:r>
          </a:p>
          <a:p>
            <a:r>
              <a:rPr lang="en-US" i="1" dirty="0"/>
              <a:t>B] I can not be President of the USA anymore.</a:t>
            </a:r>
          </a:p>
        </p:txBody>
      </p:sp>
    </p:spTree>
    <p:extLst>
      <p:ext uri="{BB962C8B-B14F-4D97-AF65-F5344CB8AC3E}">
        <p14:creationId xmlns:p14="http://schemas.microsoft.com/office/powerpoint/2010/main" val="251292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804-E773-F84F-BEE3-6C4BC511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Joe </a:t>
            </a:r>
            <a:r>
              <a:rPr lang="en-US" dirty="0" err="1"/>
              <a:t>Weizenbaum’s</a:t>
            </a:r>
            <a:r>
              <a:rPr lang="en-US" dirty="0"/>
              <a:t> ELIZA (1965)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2B6BA-8AAE-6C4A-AE81-F51B9E9BB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Image result for eliza conversation">
            <a:extLst>
              <a:ext uri="{FF2B5EF4-FFF2-40B4-BE49-F238E27FC236}">
                <a16:creationId xmlns:a16="http://schemas.microsoft.com/office/drawing/2014/main" id="{9CB1E76B-BEC8-7843-8B83-E5035B05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61" y="1966993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liza conversation">
            <a:extLst>
              <a:ext uri="{FF2B5EF4-FFF2-40B4-BE49-F238E27FC236}">
                <a16:creationId xmlns:a16="http://schemas.microsoft.com/office/drawing/2014/main" id="{44B5A0DC-EC52-4A41-BB00-E8482D1B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6" y="2444210"/>
            <a:ext cx="5857707" cy="22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97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99B6-F67C-7441-99D2-1377710C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Maxime of manner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03CD9-7FDC-0743-B298-CC9BEABD5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</a:t>
            </a:r>
            <a:r>
              <a:rPr lang="en-US" dirty="0" err="1"/>
              <a:t>perpicuous</a:t>
            </a:r>
            <a:endParaRPr lang="en-US" dirty="0"/>
          </a:p>
          <a:p>
            <a:pPr lvl="1"/>
            <a:r>
              <a:rPr lang="en-US" sz="2800" dirty="0"/>
              <a:t>communicate clearly, without obscurity or ambiguity.</a:t>
            </a:r>
          </a:p>
        </p:txBody>
      </p:sp>
      <p:pic>
        <p:nvPicPr>
          <p:cNvPr id="4098" name="Picture 2" descr="Image result for maxim of relation">
            <a:extLst>
              <a:ext uri="{FF2B5EF4-FFF2-40B4-BE49-F238E27FC236}">
                <a16:creationId xmlns:a16="http://schemas.microsoft.com/office/drawing/2014/main" id="{3D01F2C9-1712-4647-9C84-CD58418B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5" y="3412601"/>
            <a:ext cx="7842162" cy="27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58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2312-798F-EF4A-BC34-2887FD4C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implicature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DB78D-8A88-A349-A89B-003442FFC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Maxim’s may be </a:t>
            </a:r>
            <a:r>
              <a:rPr lang="en-US" i="1" dirty="0"/>
              <a:t>flouted</a:t>
            </a:r>
            <a:endParaRPr lang="en-US" dirty="0"/>
          </a:p>
          <a:p>
            <a:r>
              <a:rPr lang="en-US" dirty="0"/>
              <a:t>Yet, we tend to interpret them as not flouting</a:t>
            </a:r>
          </a:p>
          <a:p>
            <a:pPr lvl="1"/>
            <a:r>
              <a:rPr lang="en-US" dirty="0"/>
              <a:t>Or deliberately flouted (think of sarcasm)</a:t>
            </a:r>
          </a:p>
        </p:txBody>
      </p:sp>
    </p:spTree>
    <p:extLst>
      <p:ext uri="{BB962C8B-B14F-4D97-AF65-F5344CB8AC3E}">
        <p14:creationId xmlns:p14="http://schemas.microsoft.com/office/powerpoint/2010/main" val="84016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FADC-CD22-1E42-83FA-F90231BC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60021-F517-944B-9487-2C14DF0D4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Turn-taking and turn conversational units (Sacks, 1974)</a:t>
            </a:r>
          </a:p>
          <a:p>
            <a:r>
              <a:rPr lang="en-US" dirty="0"/>
              <a:t>Adjacency pairs (</a:t>
            </a:r>
            <a:r>
              <a:rPr lang="en-US" dirty="0" err="1"/>
              <a:t>Schegloff</a:t>
            </a:r>
            <a:r>
              <a:rPr lang="en-US" dirty="0"/>
              <a:t> and Sacks, 1973)</a:t>
            </a:r>
          </a:p>
          <a:p>
            <a:pPr lvl="1"/>
            <a:r>
              <a:rPr lang="en-US" dirty="0"/>
              <a:t>Greeting – greeting</a:t>
            </a:r>
          </a:p>
          <a:p>
            <a:pPr lvl="1"/>
            <a:r>
              <a:rPr lang="en-US" dirty="0"/>
              <a:t>Question – answer</a:t>
            </a:r>
          </a:p>
          <a:p>
            <a:pPr lvl="1"/>
            <a:r>
              <a:rPr lang="en-US" dirty="0"/>
              <a:t>Offer – accept/reject</a:t>
            </a:r>
          </a:p>
          <a:p>
            <a:pPr lvl="1"/>
            <a:r>
              <a:rPr lang="en-US" dirty="0"/>
              <a:t>Request – grant/deny</a:t>
            </a:r>
          </a:p>
          <a:p>
            <a:r>
              <a:rPr lang="en-US" dirty="0"/>
              <a:t>Sequence organization (</a:t>
            </a:r>
            <a:r>
              <a:rPr lang="en-US" dirty="0" err="1"/>
              <a:t>Schegloff</a:t>
            </a:r>
            <a:r>
              <a:rPr lang="en-US" dirty="0"/>
              <a:t>, 2007)</a:t>
            </a:r>
          </a:p>
          <a:p>
            <a:r>
              <a:rPr lang="en-US" dirty="0"/>
              <a:t>Common ground and Repair (</a:t>
            </a:r>
            <a:r>
              <a:rPr lang="en-US" dirty="0" err="1"/>
              <a:t>Schegloff</a:t>
            </a:r>
            <a:r>
              <a:rPr lang="en-US" dirty="0"/>
              <a:t> et al., 1977)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5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1C9B-7191-BB43-8A16-35AB0C26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01212-9263-AA4A-A5FD-64CB00D45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6397E-077B-D144-9C98-0113A14F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13" y="702468"/>
            <a:ext cx="9053973" cy="5474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488A4-670C-4141-87D0-CAA1E4FDED84}"/>
              </a:ext>
            </a:extLst>
          </p:cNvPr>
          <p:cNvSpPr txBox="1"/>
          <p:nvPr/>
        </p:nvSpPr>
        <p:spPr>
          <a:xfrm>
            <a:off x="0" y="6311900"/>
            <a:ext cx="8306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Moore, R. J. (2018). A natural conversation framework for conversational UX design. </a:t>
            </a:r>
            <a:r>
              <a:rPr lang="en-US" sz="1200" i="1" dirty="0"/>
              <a:t>Studies in Conversational UX Design</a:t>
            </a:r>
            <a:r>
              <a:rPr lang="en-US" sz="1200" dirty="0"/>
              <a:t>, 181-204.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3565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CB3A-42A1-AD4F-A7C4-9D77043E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Conversational UX design (Moore,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500-DF5B-2D46-B7FD-C7C82CA79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Grounded in conversation analysis</a:t>
            </a:r>
          </a:p>
          <a:p>
            <a:r>
              <a:rPr lang="en-US" dirty="0"/>
              <a:t>Proposes pattern language to achieve more natural agent-user conversations, and enhance re-usability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26D52-6F17-2D4E-8B08-982037FF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617" y="3277633"/>
            <a:ext cx="4908766" cy="2899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B0A10-1ED9-FE42-A255-7ADE68049AE0}"/>
              </a:ext>
            </a:extLst>
          </p:cNvPr>
          <p:cNvSpPr/>
          <p:nvPr/>
        </p:nvSpPr>
        <p:spPr>
          <a:xfrm>
            <a:off x="1963118" y="6438955"/>
            <a:ext cx="8265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Moore, R. J., &amp; </a:t>
            </a:r>
            <a:r>
              <a:rPr lang="en-US" sz="1200" dirty="0" err="1"/>
              <a:t>Arar</a:t>
            </a:r>
            <a:r>
              <a:rPr lang="en-US" sz="1200" dirty="0"/>
              <a:t>, R. (2019). </a:t>
            </a:r>
            <a:r>
              <a:rPr lang="en-US" sz="1200" i="1" dirty="0"/>
              <a:t>Conversational UX Design: A Practitioner's Guide to the Natural Conversation Framework</a:t>
            </a:r>
            <a:r>
              <a:rPr lang="en-US" sz="1200" dirty="0"/>
              <a:t>. ACM.</a:t>
            </a:r>
          </a:p>
        </p:txBody>
      </p:sp>
    </p:spTree>
    <p:extLst>
      <p:ext uri="{BB962C8B-B14F-4D97-AF65-F5344CB8AC3E}">
        <p14:creationId xmlns:p14="http://schemas.microsoft.com/office/powerpoint/2010/main" val="3051961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780B-5099-C54E-BD27-5E5E6C79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for extended story-telling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5CE44-403B-E24B-9859-647DE505D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0389C-6F75-2747-9A88-66260461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6620"/>
            <a:ext cx="5076986" cy="237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FF351-F610-8C40-B1AB-DE0EF8B5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86" y="2947624"/>
            <a:ext cx="7064035" cy="21073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9D4E5C-A60E-1847-9B0D-8058BD13A53D}"/>
              </a:ext>
            </a:extLst>
          </p:cNvPr>
          <p:cNvSpPr/>
          <p:nvPr/>
        </p:nvSpPr>
        <p:spPr>
          <a:xfrm>
            <a:off x="1963118" y="6438955"/>
            <a:ext cx="8265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Moore, R. J., &amp; </a:t>
            </a:r>
            <a:r>
              <a:rPr lang="en-US" sz="1200" dirty="0" err="1"/>
              <a:t>Arar</a:t>
            </a:r>
            <a:r>
              <a:rPr lang="en-US" sz="1200" dirty="0"/>
              <a:t>, R. (2019). </a:t>
            </a:r>
            <a:r>
              <a:rPr lang="en-US" sz="1200" i="1" dirty="0"/>
              <a:t>Conversational UX Design: A Practitioner's Guide to the Natural Conversation Framework</a:t>
            </a:r>
            <a:r>
              <a:rPr lang="en-US" sz="1200" dirty="0"/>
              <a:t>. ACM.</a:t>
            </a:r>
          </a:p>
        </p:txBody>
      </p:sp>
    </p:spTree>
    <p:extLst>
      <p:ext uri="{BB962C8B-B14F-4D97-AF65-F5344CB8AC3E}">
        <p14:creationId xmlns:p14="http://schemas.microsoft.com/office/powerpoint/2010/main" val="4279271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244C-06C3-3F44-B440-945343E79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for extended story-telling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8B76BB-E659-FE47-89F6-51D83C151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500" y="1481108"/>
            <a:ext cx="4889500" cy="2921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2AF96-E786-9C4C-A5F8-82869F64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5" y="4402108"/>
            <a:ext cx="12192000" cy="1604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8F9BA-E302-E14C-B1F7-2AD4F8F5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85" y="6006538"/>
            <a:ext cx="2399874" cy="673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893E59-FFE4-5F4A-B8F5-89AA50A5E621}"/>
              </a:ext>
            </a:extLst>
          </p:cNvPr>
          <p:cNvSpPr/>
          <p:nvPr/>
        </p:nvSpPr>
        <p:spPr>
          <a:xfrm>
            <a:off x="6464300" y="2492400"/>
            <a:ext cx="5267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Advise: do not have the agent say too long utterances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5841-0E19-FF49-9D5E-DFB3E46CAFDF}"/>
              </a:ext>
            </a:extLst>
          </p:cNvPr>
          <p:cNvSpPr/>
          <p:nvPr/>
        </p:nvSpPr>
        <p:spPr>
          <a:xfrm>
            <a:off x="4065722" y="6541270"/>
            <a:ext cx="8265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Moore, R. J., &amp; </a:t>
            </a:r>
            <a:r>
              <a:rPr lang="en-US" sz="1200" dirty="0" err="1"/>
              <a:t>Arar</a:t>
            </a:r>
            <a:r>
              <a:rPr lang="en-US" sz="1200" dirty="0"/>
              <a:t>, R. (2019). </a:t>
            </a:r>
            <a:r>
              <a:rPr lang="en-US" sz="1200" i="1" dirty="0"/>
              <a:t>Conversational UX Design: A Practitioner's Guide to the Natural Conversation Framework</a:t>
            </a:r>
            <a:r>
              <a:rPr lang="en-US" sz="1200" dirty="0"/>
              <a:t>. ACM.</a:t>
            </a:r>
          </a:p>
        </p:txBody>
      </p:sp>
    </p:spTree>
    <p:extLst>
      <p:ext uri="{BB962C8B-B14F-4D97-AF65-F5344CB8AC3E}">
        <p14:creationId xmlns:p14="http://schemas.microsoft.com/office/powerpoint/2010/main" val="1559020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9B067-20D8-7B43-8B7B-A92A1614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Fine-tuning dialog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518F3-5339-CD4F-B374-4175041B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Wizard of oz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A83B6-3741-9D40-962A-7B81F2C1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870" y="2095500"/>
            <a:ext cx="5969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43DB-1118-2744-A051-B7141B8F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Detailed conversation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D470-1241-9F48-BC17-AD4CBD4DA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implementing designed dialog</a:t>
            </a:r>
          </a:p>
          <a:p>
            <a:r>
              <a:rPr lang="en-US" dirty="0"/>
              <a:t>Moore’s conversational UX design: Intent-Entity-Context-Response (IECR)</a:t>
            </a:r>
          </a:p>
          <a:p>
            <a:pPr lvl="1"/>
            <a:r>
              <a:rPr lang="en-US" dirty="0"/>
              <a:t>User dialog moves implemented as intents</a:t>
            </a:r>
          </a:p>
          <a:p>
            <a:pPr lvl="1"/>
            <a:r>
              <a:rPr lang="en-US" dirty="0"/>
              <a:t>Intents can include entities</a:t>
            </a:r>
          </a:p>
          <a:p>
            <a:pPr lvl="1"/>
            <a:r>
              <a:rPr lang="en-US" dirty="0"/>
              <a:t>Certain intents only recognized in the context of earlier intents</a:t>
            </a:r>
          </a:p>
          <a:p>
            <a:pPr lvl="1"/>
            <a:r>
              <a:rPr lang="en-US" dirty="0"/>
              <a:t>Responses connected to intents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56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A991-99FC-BD46-8F7B-88D9BBE9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Intents and entities in </a:t>
            </a:r>
            <a:r>
              <a:rPr lang="en-US" dirty="0" err="1"/>
              <a:t>Dialogflow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3D64-177D-C84E-B3BE-65E1B56E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Image result for pasta aglio olio">
            <a:extLst>
              <a:ext uri="{FF2B5EF4-FFF2-40B4-BE49-F238E27FC236}">
                <a16:creationId xmlns:a16="http://schemas.microsoft.com/office/drawing/2014/main" id="{83A7463D-452E-2742-90CA-9AEA7BC2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28" y="1886193"/>
            <a:ext cx="4290770" cy="42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FCC1-9F5E-3045-B712-E1C3F294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Mark </a:t>
            </a:r>
            <a:r>
              <a:rPr lang="en-US" dirty="0" err="1"/>
              <a:t>Humphrys</a:t>
            </a:r>
            <a:r>
              <a:rPr lang="en-US" dirty="0"/>
              <a:t>’ </a:t>
            </a:r>
            <a:r>
              <a:rPr lang="en-US" dirty="0" err="1"/>
              <a:t>Mgonz</a:t>
            </a:r>
            <a:r>
              <a:rPr lang="en-US" dirty="0"/>
              <a:t> (1989)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F90F0-BEAC-B544-82FE-31DD9C56D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“cut this cryptic shit speak in full sentences.”</a:t>
            </a:r>
          </a:p>
          <a:p>
            <a:r>
              <a:rPr lang="en-US" dirty="0"/>
              <a:t>“ok </a:t>
            </a:r>
            <a:r>
              <a:rPr lang="en-US" dirty="0" err="1"/>
              <a:t>thats</a:t>
            </a:r>
            <a:r>
              <a:rPr lang="en-US" dirty="0"/>
              <a:t> it </a:t>
            </a:r>
            <a:r>
              <a:rPr lang="en-US" dirty="0" err="1"/>
              <a:t>im</a:t>
            </a:r>
            <a:r>
              <a:rPr lang="en-US" dirty="0"/>
              <a:t> not talking to you any more”</a:t>
            </a:r>
          </a:p>
          <a:p>
            <a:r>
              <a:rPr lang="en-US" dirty="0"/>
              <a:t>“ah type something interesting or shut up”</a:t>
            </a:r>
          </a:p>
        </p:txBody>
      </p:sp>
    </p:spTree>
    <p:extLst>
      <p:ext uri="{BB962C8B-B14F-4D97-AF65-F5344CB8AC3E}">
        <p14:creationId xmlns:p14="http://schemas.microsoft.com/office/powerpoint/2010/main" val="3041263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9DF7-3123-A64B-9DAF-9077D3E66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DAC729-513C-2B4E-A9F7-57C35CB9F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720" y="244379"/>
            <a:ext cx="10501080" cy="6613621"/>
          </a:xfrm>
        </p:spPr>
      </p:pic>
    </p:spTree>
    <p:extLst>
      <p:ext uri="{BB962C8B-B14F-4D97-AF65-F5344CB8AC3E}">
        <p14:creationId xmlns:p14="http://schemas.microsoft.com/office/powerpoint/2010/main" val="3721437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06C3-1547-2D48-A98E-15285B92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155DEC-DC94-C645-AF26-0CD9272A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810"/>
            <a:ext cx="10513228" cy="6568705"/>
          </a:xfrm>
        </p:spPr>
      </p:pic>
    </p:spTree>
    <p:extLst>
      <p:ext uri="{BB962C8B-B14F-4D97-AF65-F5344CB8AC3E}">
        <p14:creationId xmlns:p14="http://schemas.microsoft.com/office/powerpoint/2010/main" val="3666060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84C0-2AED-BE44-9E26-8C82C48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8F6CEE-00FC-4E46-B24A-4225C0504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308"/>
            <a:ext cx="10515600" cy="6588681"/>
          </a:xfrm>
        </p:spPr>
      </p:pic>
    </p:spTree>
    <p:extLst>
      <p:ext uri="{BB962C8B-B14F-4D97-AF65-F5344CB8AC3E}">
        <p14:creationId xmlns:p14="http://schemas.microsoft.com/office/powerpoint/2010/main" val="1146136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C3D1-F238-8644-B425-6A5ABC02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C83331-799D-4841-B99A-948CD217A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62" y="365125"/>
            <a:ext cx="11825275" cy="6085735"/>
          </a:xfrm>
        </p:spPr>
      </p:pic>
    </p:spTree>
    <p:extLst>
      <p:ext uri="{BB962C8B-B14F-4D97-AF65-F5344CB8AC3E}">
        <p14:creationId xmlns:p14="http://schemas.microsoft.com/office/powerpoint/2010/main" val="26786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E50E-DBC1-1740-A8B6-359EBB92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F9EA7-5012-054F-89A3-4552C8947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787" y="256636"/>
            <a:ext cx="7092426" cy="6303161"/>
          </a:xfrm>
        </p:spPr>
      </p:pic>
    </p:spTree>
    <p:extLst>
      <p:ext uri="{BB962C8B-B14F-4D97-AF65-F5344CB8AC3E}">
        <p14:creationId xmlns:p14="http://schemas.microsoft.com/office/powerpoint/2010/main" val="1490592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08C0-EE19-1644-9365-98442F09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C3DE1-D8BD-FB45-9B62-C45B42EBB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719" y="365125"/>
            <a:ext cx="10515600" cy="6157487"/>
          </a:xfrm>
        </p:spPr>
      </p:pic>
    </p:spTree>
    <p:extLst>
      <p:ext uri="{BB962C8B-B14F-4D97-AF65-F5344CB8AC3E}">
        <p14:creationId xmlns:p14="http://schemas.microsoft.com/office/powerpoint/2010/main" val="1000711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860F-5425-4048-B097-38A8485B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CECA2-9264-8347-97AB-7B9D1BC07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454" y="365125"/>
            <a:ext cx="9983092" cy="6299324"/>
          </a:xfrm>
        </p:spPr>
      </p:pic>
    </p:spTree>
    <p:extLst>
      <p:ext uri="{BB962C8B-B14F-4D97-AF65-F5344CB8AC3E}">
        <p14:creationId xmlns:p14="http://schemas.microsoft.com/office/powerpoint/2010/main" val="75621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50B6-A917-554A-BD9E-D20158A8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Intents and entities in Google </a:t>
            </a:r>
            <a:r>
              <a:rPr lang="en-US" dirty="0" err="1"/>
              <a:t>Dialogflow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6A542-5895-0E4B-885C-072DA3C2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Intent name should align with name in your agent program</a:t>
            </a:r>
          </a:p>
          <a:p>
            <a:r>
              <a:rPr lang="en-US" dirty="0"/>
              <a:t>Intent name should be additionally given as name of the intent </a:t>
            </a:r>
            <a:r>
              <a:rPr lang="en-US" i="1" dirty="0"/>
              <a:t>action</a:t>
            </a:r>
          </a:p>
          <a:p>
            <a:r>
              <a:rPr lang="en-US" dirty="0"/>
              <a:t>Webhook should be enabled under fulfillment</a:t>
            </a:r>
          </a:p>
          <a:p>
            <a:r>
              <a:rPr lang="en-US" dirty="0"/>
              <a:t>Entity name (both type and entity) should be given in lowercase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5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5) Conversation Repair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What causes breakdown of human-chatbot conversations?</a:t>
            </a:r>
            <a:endParaRPr dirty="0"/>
          </a:p>
          <a:p>
            <a:endParaRPr dirty="0"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415600" y="2978661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buNone/>
            </a:pPr>
            <a:endParaRPr dirty="0"/>
          </a:p>
          <a:p>
            <a:pPr>
              <a:spcBef>
                <a:spcPts val="1600"/>
              </a:spcBef>
            </a:pPr>
            <a:r>
              <a:rPr lang="en-GB" dirty="0"/>
              <a:t>Misunderstanding</a:t>
            </a:r>
            <a:endParaRPr dirty="0"/>
          </a:p>
          <a:p>
            <a:pPr lvl="1"/>
            <a:r>
              <a:rPr lang="en-GB" dirty="0"/>
              <a:t>Human intent / entity not recognized</a:t>
            </a:r>
            <a:endParaRPr dirty="0"/>
          </a:p>
          <a:p>
            <a:pPr lvl="1"/>
            <a:r>
              <a:rPr lang="en-GB" dirty="0"/>
              <a:t>Agent utterance not understood</a:t>
            </a:r>
            <a:endParaRPr dirty="0"/>
          </a:p>
          <a:p>
            <a:r>
              <a:rPr lang="en-GB" dirty="0"/>
              <a:t>Scripted agent flow</a:t>
            </a:r>
            <a:endParaRPr dirty="0"/>
          </a:p>
          <a:p>
            <a:r>
              <a:rPr lang="en-GB" dirty="0"/>
              <a:t>No repair facilitated</a:t>
            </a:r>
            <a:endParaRPr dirty="0"/>
          </a:p>
          <a:p>
            <a:r>
              <a:rPr lang="en-GB" dirty="0"/>
              <a:t>...</a:t>
            </a:r>
            <a:endParaRPr dirty="0"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320" y="3212219"/>
            <a:ext cx="5415080" cy="24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5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Repair in conversation, some concepts</a:t>
            </a: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buNone/>
            </a:pPr>
            <a:endParaRPr/>
          </a:p>
          <a:p>
            <a:pPr>
              <a:spcBef>
                <a:spcPts val="1600"/>
              </a:spcBef>
            </a:pPr>
            <a:r>
              <a:rPr lang="en-GB"/>
              <a:t>Common ground</a:t>
            </a:r>
            <a:endParaRPr/>
          </a:p>
          <a:p>
            <a:r>
              <a:rPr lang="en-GB"/>
              <a:t>Evidence of understanding</a:t>
            </a:r>
            <a:endParaRPr/>
          </a:p>
          <a:p>
            <a:pPr lvl="1"/>
            <a:r>
              <a:rPr lang="en-GB"/>
              <a:t>Private to each party</a:t>
            </a:r>
            <a:endParaRPr/>
          </a:p>
          <a:p>
            <a:r>
              <a:rPr lang="en-GB"/>
              <a:t>Self-repair vs. other-repair</a:t>
            </a:r>
            <a:endParaRPr/>
          </a:p>
          <a:p>
            <a:r>
              <a:rPr lang="en-GB"/>
              <a:t>Initiation vs. outcome of repair</a:t>
            </a:r>
            <a:endParaRPr/>
          </a:p>
          <a:p>
            <a:r>
              <a:rPr lang="en-GB"/>
              <a:t>Positions of repair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95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531E-A9A3-5449-B9F8-132015B5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Early conversational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AFA33-DDC8-C041-A4F4-FB9EF851A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Little computational resources</a:t>
            </a:r>
          </a:p>
          <a:p>
            <a:pPr lvl="1"/>
            <a:r>
              <a:rPr lang="en-US" dirty="0"/>
              <a:t>No storage of earlier conversations</a:t>
            </a:r>
          </a:p>
          <a:p>
            <a:pPr lvl="1"/>
            <a:r>
              <a:rPr lang="en-US" dirty="0"/>
              <a:t>Nor a means to make use of such a storage</a:t>
            </a:r>
          </a:p>
          <a:p>
            <a:r>
              <a:rPr lang="en-US" dirty="0">
                <a:sym typeface="Wingdings" pitchFamily="2" charset="2"/>
              </a:rPr>
              <a:t> encourage / provoke the interlocutor to do the talking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59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467" y="408201"/>
            <a:ext cx="7418965" cy="627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1265867" y="408201"/>
            <a:ext cx="24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/>
              <a:t>1st position repair</a:t>
            </a:r>
            <a:endParaRPr sz="2400"/>
          </a:p>
        </p:txBody>
      </p:sp>
      <p:sp>
        <p:nvSpPr>
          <p:cNvPr id="117" name="Google Shape;117;p23"/>
          <p:cNvSpPr txBox="1"/>
          <p:nvPr/>
        </p:nvSpPr>
        <p:spPr>
          <a:xfrm>
            <a:off x="1265867" y="1244134"/>
            <a:ext cx="24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/>
              <a:t>2nd position repair</a:t>
            </a:r>
            <a:endParaRPr sz="2400"/>
          </a:p>
        </p:txBody>
      </p:sp>
      <p:sp>
        <p:nvSpPr>
          <p:cNvPr id="118" name="Google Shape;118;p23"/>
          <p:cNvSpPr txBox="1"/>
          <p:nvPr/>
        </p:nvSpPr>
        <p:spPr>
          <a:xfrm>
            <a:off x="1265867" y="2895401"/>
            <a:ext cx="24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/>
              <a:t>3rd position repair</a:t>
            </a:r>
            <a:endParaRPr sz="2400"/>
          </a:p>
        </p:txBody>
      </p:sp>
      <p:sp>
        <p:nvSpPr>
          <p:cNvPr id="119" name="Google Shape;119;p23"/>
          <p:cNvSpPr txBox="1"/>
          <p:nvPr/>
        </p:nvSpPr>
        <p:spPr>
          <a:xfrm>
            <a:off x="1265867" y="5382601"/>
            <a:ext cx="24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/>
              <a:t>4th position repair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7992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Repair strategies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endParaRPr sz="3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67"/>
              </a:spcBef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Rapid reprompt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>
              <a:buFont typeface="Calibri"/>
              <a:buChar char="○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‘Could you say that again please?’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Particular repair prompt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/>
            <a:r>
              <a:rPr lang="en-GB"/>
              <a:t>‘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How many people did you say?’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buFont typeface="Calibri"/>
              <a:buChar char="●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Escalating detail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1">
              <a:buFont typeface="Calibri"/>
              <a:buChar char="○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‘So you want to book a table for 3 persons?’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329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Some design recommendations (</a:t>
            </a:r>
            <a:r>
              <a:rPr lang="en-GB" dirty="0" err="1"/>
              <a:t>Ashkortab</a:t>
            </a:r>
            <a:r>
              <a:rPr lang="en-GB" dirty="0"/>
              <a:t> et al., 2019)</a:t>
            </a:r>
            <a:endParaRPr dirty="0"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415600" y="2302800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buNone/>
            </a:pPr>
            <a:endParaRPr dirty="0"/>
          </a:p>
          <a:p>
            <a:pPr>
              <a:spcBef>
                <a:spcPts val="1600"/>
              </a:spcBef>
            </a:pPr>
            <a:r>
              <a:rPr lang="en-GB" dirty="0"/>
              <a:t>Acknowledging misunderstanding with forthrightness and less redundancy</a:t>
            </a:r>
            <a:endParaRPr dirty="0"/>
          </a:p>
          <a:p>
            <a:r>
              <a:rPr lang="en-GB" dirty="0"/>
              <a:t>Provide a way out, permit reversal of actions</a:t>
            </a:r>
            <a:endParaRPr dirty="0"/>
          </a:p>
          <a:p>
            <a:r>
              <a:rPr lang="en-GB" dirty="0"/>
              <a:t>Repair is not universal; adapt to individuals and context</a:t>
            </a:r>
            <a:endParaRPr dirty="0"/>
          </a:p>
          <a:p>
            <a:pPr lvl="1"/>
            <a:r>
              <a:rPr lang="en-GB" dirty="0"/>
              <a:t>→ Conversational UX patterns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6833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Repair pattern, agent-initiated (Moore &amp; Arar, 2019) </a:t>
            </a:r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2959567" y="2928933"/>
            <a:ext cx="8816800" cy="31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34" y="2272448"/>
            <a:ext cx="5618367" cy="408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0734" y="2476685"/>
            <a:ext cx="6191268" cy="3672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898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-GB"/>
              <a:t>Repair pattern, user-initiated (Moore &amp; Arar, 2019) </a:t>
            </a:r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00006"/>
            <a:ext cx="12191999" cy="3428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334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Repair pattern, user-initiated (Moore &amp; Arar, 2019) </a:t>
            </a:r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467" y="1816149"/>
            <a:ext cx="10021067" cy="3996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21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Needed for general repair in human-chatbot conversations </a:t>
            </a:r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0" indent="0"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-GB"/>
              <a:t>Intents: </a:t>
            </a:r>
            <a:endParaRPr/>
          </a:p>
          <a:p>
            <a:pPr indent="-400039">
              <a:spcBef>
                <a:spcPts val="1600"/>
              </a:spcBef>
              <a:buSzPct val="100000"/>
            </a:pPr>
            <a:r>
              <a:rPr lang="en-GB"/>
              <a:t>Agent repair initiation </a:t>
            </a:r>
            <a:endParaRPr/>
          </a:p>
          <a:p>
            <a:pPr indent="-400039">
              <a:buSzPct val="100000"/>
            </a:pPr>
            <a:r>
              <a:rPr lang="en-GB"/>
              <a:t>User repair initiation</a:t>
            </a:r>
            <a:endParaRPr/>
          </a:p>
          <a:p>
            <a:pPr indent="-400039">
              <a:buSzPct val="100000"/>
            </a:pPr>
            <a:r>
              <a:rPr lang="en-GB"/>
              <a:t>Second repair initiation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-GB"/>
              <a:t>Multiple agent utterances:</a:t>
            </a:r>
            <a:endParaRPr/>
          </a:p>
          <a:p>
            <a:pPr indent="-400039">
              <a:spcBef>
                <a:spcPts val="1600"/>
              </a:spcBef>
              <a:buSzPct val="100000"/>
            </a:pPr>
            <a:r>
              <a:rPr lang="en-GB"/>
              <a:t>Standard utterance</a:t>
            </a:r>
            <a:endParaRPr/>
          </a:p>
          <a:p>
            <a:pPr indent="-400039">
              <a:buSzPct val="100000"/>
            </a:pPr>
            <a:r>
              <a:rPr lang="en-GB"/>
              <a:t>Paraphrase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-GB"/>
              <a:t>Contextual information:</a:t>
            </a:r>
            <a:endParaRPr/>
          </a:p>
          <a:p>
            <a:pPr indent="-400039">
              <a:spcBef>
                <a:spcPts val="1600"/>
              </a:spcBef>
              <a:buSzPct val="100000"/>
            </a:pPr>
            <a:r>
              <a:rPr lang="en-GB"/>
              <a:t>Recognize second repair initiation in a row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-GB"/>
              <a:t>Repair patterns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</p:spTree>
    <p:extLst>
      <p:ext uri="{BB962C8B-B14F-4D97-AF65-F5344CB8AC3E}">
        <p14:creationId xmlns:p14="http://schemas.microsoft.com/office/powerpoint/2010/main" val="14091996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9A1B-4FB3-A442-BEB7-F763DB01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6)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DF696-E973-374F-B859-2AA3398C6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engaging dialog?</a:t>
            </a:r>
          </a:p>
          <a:p>
            <a:pPr lvl="1"/>
            <a:r>
              <a:rPr lang="en-US" dirty="0"/>
              <a:t>User is dragged into the conversation</a:t>
            </a:r>
          </a:p>
          <a:p>
            <a:pPr lvl="1"/>
            <a:r>
              <a:rPr lang="en-US" dirty="0"/>
              <a:t>User has full attention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How to design engaging dialog</a:t>
            </a:r>
          </a:p>
          <a:p>
            <a:pPr lvl="1"/>
            <a:r>
              <a:rPr lang="en-US" dirty="0"/>
              <a:t>Bot says the right things in the right context</a:t>
            </a:r>
          </a:p>
          <a:p>
            <a:pPr lvl="1"/>
            <a:r>
              <a:rPr lang="en-US" dirty="0"/>
              <a:t>Personalization / empathy</a:t>
            </a:r>
          </a:p>
          <a:p>
            <a:pPr lvl="1"/>
            <a:r>
              <a:rPr lang="en-US" dirty="0"/>
              <a:t>Gestures / Intonation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FC58-B94E-9D41-BC9C-AD8FC235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F207D-9803-A94A-B0F7-CBD703497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Core design principles</a:t>
            </a:r>
          </a:p>
          <a:p>
            <a:pPr lvl="1"/>
            <a:r>
              <a:rPr lang="en-US" dirty="0"/>
              <a:t>Clear persona</a:t>
            </a:r>
          </a:p>
          <a:p>
            <a:pPr lvl="1"/>
            <a:r>
              <a:rPr lang="en-US" dirty="0"/>
              <a:t>Conversational patterns to steer implementation</a:t>
            </a:r>
          </a:p>
          <a:p>
            <a:pPr lvl="2"/>
            <a:r>
              <a:rPr lang="en-US" dirty="0">
                <a:sym typeface="Wingdings" pitchFamily="2" charset="2"/>
              </a:rPr>
              <a:t> opening, closing, extended storytelling, fallback / repair</a:t>
            </a:r>
            <a:endParaRPr lang="en-US" dirty="0"/>
          </a:p>
          <a:p>
            <a:pPr lvl="1"/>
            <a:r>
              <a:rPr lang="en-US" dirty="0"/>
              <a:t>Right intent and entity implementation in </a:t>
            </a:r>
            <a:r>
              <a:rPr lang="en-US" dirty="0" err="1"/>
              <a:t>Dialogflow</a:t>
            </a:r>
            <a:endParaRPr lang="en-US" dirty="0"/>
          </a:p>
          <a:p>
            <a:pPr lvl="1"/>
            <a:r>
              <a:rPr lang="en-US" dirty="0"/>
              <a:t>Iterative </a:t>
            </a:r>
            <a:r>
              <a:rPr lang="en-US" dirty="0" err="1"/>
              <a:t>improval</a:t>
            </a:r>
            <a:endParaRPr lang="en-US" dirty="0"/>
          </a:p>
          <a:p>
            <a:pPr lvl="1"/>
            <a:r>
              <a:rPr lang="en-US" dirty="0"/>
              <a:t>Try to engage</a:t>
            </a:r>
          </a:p>
        </p:txBody>
      </p:sp>
    </p:spTree>
    <p:extLst>
      <p:ext uri="{BB962C8B-B14F-4D97-AF65-F5344CB8AC3E}">
        <p14:creationId xmlns:p14="http://schemas.microsoft.com/office/powerpoint/2010/main" val="252534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11DB-DBEE-CF4A-B82D-45633BE3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Rollo Carpenter’s </a:t>
            </a:r>
            <a:r>
              <a:rPr lang="en-US" dirty="0" err="1"/>
              <a:t>Cleverbot</a:t>
            </a:r>
            <a:r>
              <a:rPr lang="en-US" dirty="0"/>
              <a:t> (2005)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E2F27F-739F-634F-82E9-C6C310948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02" y="2300676"/>
            <a:ext cx="7679626" cy="3031431"/>
          </a:xfrm>
        </p:spPr>
      </p:pic>
    </p:spTree>
    <p:extLst>
      <p:ext uri="{BB962C8B-B14F-4D97-AF65-F5344CB8AC3E}">
        <p14:creationId xmlns:p14="http://schemas.microsoft.com/office/powerpoint/2010/main" val="339113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1C12-7879-2944-96BE-F317F088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FDF5C-7C57-264E-97C9-ADCF685FA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376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USER: Scaramouche, Scaramouche.</a:t>
            </a:r>
          </a:p>
          <a:p>
            <a:pPr marL="0" indent="0">
              <a:buNone/>
            </a:pPr>
            <a:r>
              <a:rPr lang="en-US" dirty="0"/>
              <a:t>CLEVERBOT: Will you do the fandango?</a:t>
            </a:r>
          </a:p>
          <a:p>
            <a:pPr marL="0" indent="0">
              <a:buNone/>
            </a:pPr>
            <a:r>
              <a:rPr lang="en-US" dirty="0"/>
              <a:t>USER: Thunderbolt and lightning.</a:t>
            </a:r>
          </a:p>
          <a:p>
            <a:pPr marL="0" indent="0">
              <a:buNone/>
            </a:pPr>
            <a:r>
              <a:rPr lang="en-US" dirty="0"/>
              <a:t>CLEVERBOT: Very very frightening me!</a:t>
            </a:r>
          </a:p>
          <a:p>
            <a:pPr marL="0" indent="0">
              <a:buNone/>
            </a:pPr>
            <a:r>
              <a:rPr lang="en-US" dirty="0"/>
              <a:t>USER: Galileo.</a:t>
            </a:r>
          </a:p>
          <a:p>
            <a:pPr marL="0" indent="0">
              <a:buNone/>
            </a:pPr>
            <a:r>
              <a:rPr lang="en-US" dirty="0"/>
              <a:t>CLEVERBOT: Galileo Galileo.*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187C1-9F53-314A-975C-C28AAAA34273}"/>
              </a:ext>
            </a:extLst>
          </p:cNvPr>
          <p:cNvSpPr txBox="1"/>
          <p:nvPr/>
        </p:nvSpPr>
        <p:spPr>
          <a:xfrm>
            <a:off x="728420" y="6369803"/>
            <a:ext cx="476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*Brian Christian, the Most Human Human (2011)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6267E-D67A-904A-B666-82FBB3C1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678" y="1141414"/>
            <a:ext cx="48895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4893-5E0A-D14B-9D7B-683F8C9B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Microsoft’s Tay (2016)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DDB121-A6E7-154B-8D8C-13E2EF62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52" y="1563581"/>
            <a:ext cx="6094295" cy="518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B320-1416-E445-9C78-EA8E4CF8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Later conversational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E42EE-D216-0040-9E16-844181091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Abundant access to and storage of conversations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Imitating human utterances in context</a:t>
            </a:r>
          </a:p>
          <a:p>
            <a:r>
              <a:rPr lang="en-US" dirty="0"/>
              <a:t>No notion of what is said and why</a:t>
            </a:r>
          </a:p>
        </p:txBody>
      </p:sp>
    </p:spTree>
    <p:extLst>
      <p:ext uri="{BB962C8B-B14F-4D97-AF65-F5344CB8AC3E}">
        <p14:creationId xmlns:p14="http://schemas.microsoft.com/office/powerpoint/2010/main" val="1360954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webextensions/webextension1.xml><?xml version="1.0" encoding="utf-8"?>
<we:webextension xmlns:we="http://schemas.microsoft.com/office/webextensions/webextension/2010/11" id="{A18D80EF-6066-4745-B041-37E5991FD8F5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283"/>
    <we:property name="starttime" value="0"/>
    <we:property name="vid" value="&quot;https://vimeo.com/153148841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10005</TotalTime>
  <Words>1388</Words>
  <Application>Microsoft Macintosh PowerPoint</Application>
  <PresentationFormat>Widescreen</PresentationFormat>
  <Paragraphs>250</Paragraphs>
  <Slides>58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Wingdings</vt:lpstr>
      <vt:lpstr>Office Theme</vt:lpstr>
      <vt:lpstr>Designing conversing robots</vt:lpstr>
      <vt:lpstr>Outline</vt:lpstr>
      <vt:lpstr>Joe Weizenbaum’s ELIZA (1965)</vt:lpstr>
      <vt:lpstr>Mark Humphrys’ Mgonz (1989)</vt:lpstr>
      <vt:lpstr>Early conversational agents</vt:lpstr>
      <vt:lpstr>Rollo Carpenter’s Cleverbot (2005)</vt:lpstr>
      <vt:lpstr>PowerPoint Presentation</vt:lpstr>
      <vt:lpstr>Microsoft’s Tay (2016)</vt:lpstr>
      <vt:lpstr>Later conversational agents</vt:lpstr>
      <vt:lpstr>Google’s Meena (2020)</vt:lpstr>
      <vt:lpstr>Facebook’s Blenderbot 2.0 (2021)</vt:lpstr>
      <vt:lpstr>Sequence-to-sequence conversational agents</vt:lpstr>
      <vt:lpstr>Gartner’s hype cycle / Moore’s habitability gap</vt:lpstr>
      <vt:lpstr>Emora (2020)</vt:lpstr>
      <vt:lpstr>PowerPoint Presentation</vt:lpstr>
      <vt:lpstr>PowerPoint Presentation</vt:lpstr>
      <vt:lpstr>PowerPoint Presentation</vt:lpstr>
      <vt:lpstr>Embodied conversational agent</vt:lpstr>
      <vt:lpstr>Dialogue management in human-robot interaction (Merle Reimann)</vt:lpstr>
      <vt:lpstr>Amigo’s</vt:lpstr>
      <vt:lpstr>Conversational agents that work:</vt:lpstr>
      <vt:lpstr>Designing and implementing your own conversational agent for Social Robotics</vt:lpstr>
      <vt:lpstr>1) Think of a robot persona (and a user persona)</vt:lpstr>
      <vt:lpstr>Persona implementation</vt:lpstr>
      <vt:lpstr>2) Happy conversation design</vt:lpstr>
      <vt:lpstr>Cooperative principle</vt:lpstr>
      <vt:lpstr>Maxime of quality</vt:lpstr>
      <vt:lpstr>Maxime of quantity</vt:lpstr>
      <vt:lpstr>Maxim of relation (relevance)</vt:lpstr>
      <vt:lpstr>Maxime of manner</vt:lpstr>
      <vt:lpstr>Conversational implicature</vt:lpstr>
      <vt:lpstr>Conversation analysis</vt:lpstr>
      <vt:lpstr>PowerPoint Presentation</vt:lpstr>
      <vt:lpstr>Conversational UX design (Moore, 2019)</vt:lpstr>
      <vt:lpstr>Patterns for extended story-telling</vt:lpstr>
      <vt:lpstr>Patterns for extended story-telling</vt:lpstr>
      <vt:lpstr>3) Fine-tuning dialog design</vt:lpstr>
      <vt:lpstr>4) Detailed conversation design</vt:lpstr>
      <vt:lpstr>Intents and entities in Dialogflow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Intents and entities in Google Dialogflow</vt:lpstr>
      <vt:lpstr>5) Conversation Repair  What causes breakdown of human-chatbot conversations? </vt:lpstr>
      <vt:lpstr>Repair in conversation, some concepts</vt:lpstr>
      <vt:lpstr>PowerPoint Presentation</vt:lpstr>
      <vt:lpstr>Repair strategies</vt:lpstr>
      <vt:lpstr>Some design recommendations (Ashkortab et al., 2019)</vt:lpstr>
      <vt:lpstr>Repair pattern, agent-initiated (Moore &amp; Arar, 2019) </vt:lpstr>
      <vt:lpstr>Repair pattern, user-initiated (Moore &amp; Arar, 2019) </vt:lpstr>
      <vt:lpstr>Repair pattern, user-initiated (Moore &amp; Arar, 2019) </vt:lpstr>
      <vt:lpstr>Needed for general repair in human-chatbot conversations </vt:lpstr>
      <vt:lpstr>6) Optimization</vt:lpstr>
      <vt:lpstr>Concluding remarks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conversationally proficient robots</dc:title>
  <dc:creator>Florian Kunneman</dc:creator>
  <cp:lastModifiedBy>Florian Kunneman</cp:lastModifiedBy>
  <cp:revision>148</cp:revision>
  <dcterms:created xsi:type="dcterms:W3CDTF">2019-11-09T20:07:05Z</dcterms:created>
  <dcterms:modified xsi:type="dcterms:W3CDTF">2021-11-24T15:17:06Z</dcterms:modified>
</cp:coreProperties>
</file>